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5"/>
  </p:notesMasterIdLst>
  <p:sldIdLst>
    <p:sldId id="375" r:id="rId3"/>
    <p:sldId id="430" r:id="rId4"/>
    <p:sldId id="376" r:id="rId5"/>
    <p:sldId id="439" r:id="rId6"/>
    <p:sldId id="377" r:id="rId7"/>
    <p:sldId id="526" r:id="rId8"/>
    <p:sldId id="502" r:id="rId9"/>
    <p:sldId id="534" r:id="rId10"/>
    <p:sldId id="453" r:id="rId11"/>
    <p:sldId id="455" r:id="rId12"/>
    <p:sldId id="415" r:id="rId13"/>
    <p:sldId id="256" r:id="rId14"/>
    <p:sldId id="440" r:id="rId15"/>
    <p:sldId id="387" r:id="rId16"/>
    <p:sldId id="533" r:id="rId17"/>
    <p:sldId id="470" r:id="rId18"/>
    <p:sldId id="469" r:id="rId19"/>
    <p:sldId id="468" r:id="rId20"/>
    <p:sldId id="412" r:id="rId21"/>
    <p:sldId id="456" r:id="rId22"/>
    <p:sldId id="445" r:id="rId23"/>
    <p:sldId id="457" r:id="rId24"/>
    <p:sldId id="527" r:id="rId25"/>
    <p:sldId id="490"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1" r:id="rId58"/>
    <p:sldId id="521" r:id="rId59"/>
    <p:sldId id="508" r:id="rId60"/>
    <p:sldId id="509" r:id="rId61"/>
    <p:sldId id="500" r:id="rId62"/>
    <p:sldId id="501" r:id="rId63"/>
    <p:sldId id="510" r:id="rId64"/>
    <p:sldId id="513" r:id="rId65"/>
    <p:sldId id="514" r:id="rId66"/>
    <p:sldId id="515" r:id="rId67"/>
    <p:sldId id="390" r:id="rId68"/>
    <p:sldId id="403" r:id="rId69"/>
    <p:sldId id="405" r:id="rId70"/>
    <p:sldId id="406" r:id="rId71"/>
    <p:sldId id="407" r:id="rId72"/>
    <p:sldId id="408" r:id="rId73"/>
    <p:sldId id="409" r:id="rId74"/>
    <p:sldId id="411" r:id="rId75"/>
    <p:sldId id="419" r:id="rId76"/>
    <p:sldId id="522" r:id="rId77"/>
    <p:sldId id="523" r:id="rId78"/>
    <p:sldId id="489" r:id="rId79"/>
    <p:sldId id="516" r:id="rId80"/>
    <p:sldId id="517" r:id="rId81"/>
    <p:sldId id="518" r:id="rId82"/>
    <p:sldId id="519" r:id="rId83"/>
    <p:sldId id="524" r:id="rId84"/>
    <p:sldId id="535" r:id="rId85"/>
    <p:sldId id="525" r:id="rId86"/>
    <p:sldId id="471" r:id="rId87"/>
    <p:sldId id="454" r:id="rId88"/>
    <p:sldId id="474" r:id="rId89"/>
    <p:sldId id="482" r:id="rId90"/>
    <p:sldId id="483" r:id="rId91"/>
    <p:sldId id="485" r:id="rId92"/>
    <p:sldId id="486" r:id="rId93"/>
    <p:sldId id="488"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69" d="100"/>
          <a:sy n="69" d="100"/>
        </p:scale>
        <p:origin x="50"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3/20/2025</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3/20/2025</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3/20/2025</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owardsdatascience.com/10-lessons-i-learned-training-generative-adversarial-networks-gans-for-a-year-c907115962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31.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en.wikipedia.org/wiki/Wasserstein_metric"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b="1" dirty="0"/>
              <a:t>Generative adversarial networks (GANs</a:t>
            </a:r>
            <a:r>
              <a:rPr lang="en-US" dirty="0"/>
              <a:t>) comprise two models which work in opposition to each other  </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p>
          <a:p>
            <a:r>
              <a:rPr lang="en-US" dirty="0"/>
              <a:t>The generator attempts to fool the discriminator and the discriminator attempts to identify the output of the generator</a:t>
            </a:r>
          </a:p>
          <a:p>
            <a:pPr marL="0" indent="0">
              <a:buNone/>
            </a:pPr>
            <a:r>
              <a:rPr lang="en-US" dirty="0">
                <a:hlinkClick r:id="rId2"/>
              </a:rPr>
              <a:t>Blog post with practical advice on training GANs</a:t>
            </a:r>
            <a:endParaRPr lang="en-US" dirty="0"/>
          </a:p>
        </p:txBody>
      </p:sp>
    </p:spTree>
    <p:extLst>
      <p:ext uri="{BB962C8B-B14F-4D97-AF65-F5344CB8AC3E}">
        <p14:creationId xmlns:p14="http://schemas.microsoft.com/office/powerpoint/2010/main" val="300208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0992391" cy="5593468"/>
              </a:xfrm>
            </p:spPr>
            <p:txBody>
              <a:bodyPr>
                <a:normAutofit fontScale="85000" lnSpcReduction="100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𝐷</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b="0" i="1" smtClean="0">
                                              <a:latin typeface="Cambria Math" panose="02040503050406030204" pitchFamily="18" charset="0"/>
                                              <a:ea typeface="Cambria Math" panose="02040503050406030204" pitchFamily="18" charset="0"/>
                                            </a:rPr>
                                            <m:t> </m:t>
                                          </m:r>
                                        </m:sub>
                                      </m:sSub>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0992391" cy="5593468"/>
              </a:xfrm>
              <a:blipFill>
                <a:blip r:embed="rId2"/>
                <a:stretch>
                  <a:fillRect l="-831" t="-2070"/>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a new latent variable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restricted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2"/>
                <a:stretch>
                  <a:fillRect l="-1159" t="-43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0667EF-3185-246B-F0A3-8DF4BC3F2629}"/>
              </a:ext>
            </a:extLst>
          </p:cNvPr>
          <p:cNvPicPr>
            <a:picLocks noChangeAspect="1"/>
          </p:cNvPicPr>
          <p:nvPr/>
        </p:nvPicPr>
        <p:blipFill>
          <a:blip r:embed="rId3"/>
          <a:stretch>
            <a:fillRect/>
          </a:stretch>
        </p:blipFill>
        <p:spPr>
          <a:xfrm>
            <a:off x="1685216" y="4249078"/>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3"/>
          <a:stretch>
            <a:fillRect/>
          </a:stretch>
        </p:blipFill>
        <p:spPr>
          <a:xfrm>
            <a:off x="1570023" y="4197608"/>
            <a:ext cx="9051954" cy="19230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DA9FC13-397E-72D0-3746-4D4DA23AC24B}"/>
              </a:ext>
            </a:extLst>
          </p:cNvPr>
          <p:cNvSpPr/>
          <p:nvPr/>
        </p:nvSpPr>
        <p:spPr>
          <a:xfrm>
            <a:off x="5094087" y="522005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random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similar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𝑡</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input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r>
                  <a:rPr lang="en-US" dirty="0"/>
                  <a:t>, and target variable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oMath>
                </a14:m>
                <a:endParaRPr lang="en-US" dirty="0"/>
              </a:p>
              <a:p>
                <a:r>
                  <a:rPr lang="en-US" dirty="0"/>
                  <a:t>The generative model learns an </a:t>
                </a:r>
                <a:r>
                  <a:rPr lang="en-US" b="1" dirty="0"/>
                  <a:t>embedding space </a:t>
                </a:r>
                <a:r>
                  <a:rPr lang="en-US" dirty="0"/>
                  <a:t>for generating new data instances</a:t>
                </a:r>
              </a:p>
              <a:p>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10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likelihood as </a:t>
                </a:r>
                <a:r>
                  <a:rPr lang="en-US" b="1" dirty="0"/>
                  <a:t>marginal distribution</a:t>
                </a:r>
                <a:r>
                  <a:rPr lang="en-US" dirty="0"/>
                  <a:t> </a:t>
                </a:r>
                <a:r>
                  <a:rPr lang="en-US" b="1" dirty="0"/>
                  <a:t>of the joint distribution</a:t>
                </a:r>
                <a:r>
                  <a:rPr lang="en-US" dirty="0"/>
                  <a:t> of the observable, </a:t>
                </a:r>
                <a14:m>
                  <m:oMath xmlns:m="http://schemas.openxmlformats.org/officeDocument/2006/math">
                    <m:r>
                      <a:rPr lang="en-US" i="1">
                        <a:latin typeface="Cambria Math" panose="02040503050406030204" pitchFamily="18" charset="0"/>
                      </a:rPr>
                      <m:t>𝑥</m:t>
                    </m:r>
                  </m:oMath>
                </a14:m>
                <a:r>
                  <a:rPr lang="en-US" dirty="0"/>
                  <a:t>, and unobservable , </a:t>
                </a:r>
                <a14:m>
                  <m:oMath xmlns:m="http://schemas.openxmlformats.org/officeDocument/2006/math">
                    <m:r>
                      <a:rPr lang="en-US" i="1">
                        <a:latin typeface="Cambria Math" panose="02040503050406030204" pitchFamily="18" charset="0"/>
                      </a:rPr>
                      <m:t>𝑧</m:t>
                    </m:r>
                  </m:oMath>
                </a14:m>
                <a:r>
                  <a:rPr lang="en-US" dirty="0"/>
                  <a:t>,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of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r="-812"/>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endParaRPr lang="en-US" dirty="0">
                  <a:solidFill>
                    <a:schemeClr val="tx1"/>
                  </a:solidFill>
                  <a:ea typeface="Cambria Math" panose="02040503050406030204" pitchFamily="18" charset="0"/>
                </a:endParaRP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𝜺</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1709"/>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with sampling improvements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Since we are working with a Markov process with no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we can write: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into the consistency term and after a lot of algebra we get: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now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sampling is deterministic 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DDIM to interpolate over the latent variables reducing required number of samples      </a:t>
            </a:r>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is the </a:t>
                </a:r>
                <a:r>
                  <a:rPr lang="en-US" sz="2800" b="1" dirty="0">
                    <a:latin typeface="+mn-lt"/>
                    <a:cs typeface="Segoe UI" panose="020B0502040204020203" pitchFamily="34" charset="0"/>
                  </a:rPr>
                  <a:t>square of the 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a:p>
                <a:r>
                  <a:rPr lang="en-US" sz="2800" dirty="0">
                    <a:latin typeface="+mn-lt"/>
                    <a:cs typeface="Segoe UI" panose="020B0502040204020203" pitchFamily="34" charset="0"/>
                  </a:rPr>
                  <a:t>Or, use </a:t>
                </a:r>
                <a:r>
                  <a:rPr lang="en-US" sz="2800" b="1" dirty="0">
                    <a:latin typeface="+mn-lt"/>
                    <a:cs typeface="Segoe UI" panose="020B0502040204020203" pitchFamily="34" charset="0"/>
                  </a:rPr>
                  <a:t>classifier-free guidance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Introduced by </a:t>
                </a:r>
                <a:r>
                  <a:rPr lang="en-US" sz="2400" dirty="0">
                    <a:latin typeface="+mn-lt"/>
                    <a:cs typeface="Segoe UI" panose="020B0502040204020203" pitchFamily="34" charset="0"/>
                    <a:hlinkClick r:id="rId3"/>
                  </a:rPr>
                  <a:t>Ho and </a:t>
                </a:r>
                <a:r>
                  <a:rPr lang="en-US" sz="2400" dirty="0" err="1">
                    <a:latin typeface="+mn-lt"/>
                    <a:cs typeface="Segoe UI" panose="020B0502040204020203" pitchFamily="34" charset="0"/>
                    <a:hlinkClick r:id="rId3"/>
                  </a:rPr>
                  <a:t>Salimans</a:t>
                </a:r>
                <a:r>
                  <a:rPr lang="en-US" sz="2400" dirty="0">
                    <a:latin typeface="+mn-lt"/>
                    <a:cs typeface="Segoe UI" panose="020B0502040204020203" pitchFamily="34" charset="0"/>
                    <a:hlinkClick r:id="rId3"/>
                  </a:rPr>
                  <a:t>, 2021</a:t>
                </a:r>
                <a:r>
                  <a:rPr lang="en-US" sz="24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Use classifier-free guidance algorithms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RHS for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to find a gradient without the classifier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Or,</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classifier free gradient which can be used to train guided image generation!</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4923"/>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CLIP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21795</TotalTime>
  <Words>5826</Words>
  <Application>Microsoft Office PowerPoint</Application>
  <PresentationFormat>Widescreen</PresentationFormat>
  <Paragraphs>658</Paragraphs>
  <Slides>92</Slides>
  <Notes>19</Notes>
  <HiddenSlides>6</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Introduction to GANs </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    </vt:lpstr>
      <vt:lpstr>Diffusion Processes</vt:lpstr>
      <vt:lpstr>Diffusion Processes    </vt:lpstr>
      <vt:lpstr>Diffusion Processes</vt:lpstr>
      <vt:lpstr>Diffusion Processes</vt:lpstr>
      <vt:lpstr>Diffusion Processes</vt:lpstr>
      <vt:lpstr>Diffusion Processes as Stack of Restricted VAEs</vt:lpstr>
      <vt:lpstr>Diffusion Processes</vt:lpstr>
      <vt:lpstr>Diffusion Processes</vt:lpstr>
      <vt:lpstr>Diffusion Processes</vt:lpstr>
      <vt:lpstr>Diffusion Processes    </vt:lpstr>
      <vt:lpstr>Diffusion Processes    </vt:lpstr>
      <vt:lpstr>Diffusion Processes    </vt:lpstr>
      <vt:lpstr>Diffusion Processes    </vt:lpstr>
      <vt:lpstr>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Denoising Diffusion Implicit Models (DDIM)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649</cp:revision>
  <dcterms:created xsi:type="dcterms:W3CDTF">2018-12-31T16:25:12Z</dcterms:created>
  <dcterms:modified xsi:type="dcterms:W3CDTF">2025-03-21T00:37:54Z</dcterms:modified>
</cp:coreProperties>
</file>